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6" r:id="rId2"/>
    <p:sldId id="401" r:id="rId3"/>
    <p:sldId id="404" r:id="rId4"/>
    <p:sldId id="405" r:id="rId5"/>
    <p:sldId id="402" r:id="rId6"/>
    <p:sldId id="403" r:id="rId7"/>
    <p:sldId id="396" r:id="rId8"/>
    <p:sldId id="258" r:id="rId9"/>
    <p:sldId id="259" r:id="rId10"/>
    <p:sldId id="39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97067-91B0-F528-57E1-E240C9E8A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592734-07AB-93B1-BE37-0FDAF6EAB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50614-5AEA-7836-78F0-7538BB0D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6434E5-02EE-8018-5D2C-7BF0C5E5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32D93-4C82-2451-4A12-FD03E21F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11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76D89-1152-DC4B-B029-A5D6808D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61EF64-E1B7-A427-44D6-C5DD7DF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7DC77-DCBD-BA8D-572B-0F4DD203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9E6CD-2D29-DA35-9332-61768448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A7F88-E6DD-197F-B2EE-712255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36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00DDDB-0425-39B2-2C14-DE84E8AFA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A2107B-FA0F-76BD-C1C1-770524989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FA4B5-BF8E-950C-14D7-2D47753A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B0D999-0713-B5AC-9DCE-8908C33A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2719E4-4F6F-C986-C12F-920D6E1F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66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C7101-CAE6-1B13-B286-E843B224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4EF1F-839B-3A7D-72E0-FB120115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72573-55E9-982D-8FD1-1433BA86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9A7BB-6536-E2F8-7EA9-E75AAA707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EFE4-639A-CB3E-5FD4-064FF547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5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B5E00-246B-9ECA-EA7B-835F392C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299AC-2C96-AA5E-7413-970F93EA5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8A7E9-D01F-DF7C-9F87-BEC7E8C1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B53EA-6902-9A01-E82F-5C37CF16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04063-08D3-5857-F4A1-964EF295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9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B85B-74E8-DFAA-F3D4-46BE585D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3C490-6AD5-1E1D-5D74-B3E8EAE03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914894-A71A-B763-10C0-829E01BE4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C7445-3511-AA74-61E4-AED51E2B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3119DE-BF12-1D42-942D-D60E90BD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6B70D0-92DB-0139-4DFC-2697F0C8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81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AA45A-18BC-F76A-54FE-C6AD0A53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F1AE7-6D43-A097-B897-65FD1C296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362F8F-E50E-757A-2BDB-01E3CE8A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3F28DE-EC66-69E0-79C1-668AF2AEF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845873-F449-4356-0D43-8D8C36517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648435-C47C-2768-DAAE-D693A35F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38F636-A87D-84A6-43F0-7FCFED6E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EB0C56-38F8-AAC1-8AFD-67884F19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2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51DB1-008E-07CA-FE7E-EF5781A9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5DD242-FF0A-B57F-3797-221E8BC9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95E1E-7C55-C5D9-D328-06F0A517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E12C97-3DA3-439A-2EA8-008A1B60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76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9B4756-7709-5A61-B85F-C13DAC84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071576-64E4-2275-D00A-CAC3B7AD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AD599-9EFE-1414-63CE-954F9B6E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0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500F2-9881-B38C-17ED-70BCC26C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A1A30-77F4-A6D0-A0C4-252CF63B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8135D2-4F43-6B4A-5DD7-120CBF687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401C5E-58AA-721E-70B0-1D45F470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32A8B-D1BC-A929-E9C7-B201AD45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30BFB4-51CD-8F1D-1920-0C66D055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93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799C4-253C-8608-169B-BB355340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C6157E-D2C0-75BB-95BE-3E42AB1D7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E3FD64-4688-A1ED-B3A7-398F32B43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E3C8F1-7F74-B25F-56EB-22EE1D12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749821-C45F-618A-1010-6368FB7E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43E175-5FA9-9125-1CB4-F96B9AB9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57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890AFE-1042-45E1-58B2-0C9D4D0E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4C63A6-68A2-0B66-2CC3-CF548EAD9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4C80B-94B0-79B2-6F5B-FBEC8D394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1F6CF-6E1C-4AAA-BE09-515AFFDC7D8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F463E-40FA-EB4A-4A56-694619A54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E6652-ECF3-140D-3951-CC781EFB7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47721-C8BA-4D96-99F4-7224817A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5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C09ADBB-4D7A-7C2D-38EB-38AB03A54225}"/>
              </a:ext>
            </a:extLst>
          </p:cNvPr>
          <p:cNvGraphicFramePr>
            <a:graphicFrameLocks noGrp="1"/>
          </p:cNvGraphicFramePr>
          <p:nvPr/>
        </p:nvGraphicFramePr>
        <p:xfrm>
          <a:off x="3533775" y="196215"/>
          <a:ext cx="8556771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4234563170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65106391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371291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88023689"/>
                    </a:ext>
                  </a:extLst>
                </a:gridCol>
                <a:gridCol w="1574748">
                  <a:extLst>
                    <a:ext uri="{9D8B030D-6E8A-4147-A177-3AD203B41FA5}">
                      <a16:colId xmlns:a16="http://schemas.microsoft.com/office/drawing/2014/main" val="3908307502"/>
                    </a:ext>
                  </a:extLst>
                </a:gridCol>
                <a:gridCol w="2676723">
                  <a:extLst>
                    <a:ext uri="{9D8B030D-6E8A-4147-A177-3AD203B41FA5}">
                      <a16:colId xmlns:a16="http://schemas.microsoft.com/office/drawing/2014/main" val="37557060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Ler</a:t>
                      </a:r>
                      <a:r>
                        <a:rPr lang="en-US" altLang="zh-CN" dirty="0"/>
                        <a:t> R1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hen1-2 R1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Ler</a:t>
                      </a:r>
                      <a:r>
                        <a:rPr lang="en-US" altLang="zh-CN" dirty="0"/>
                        <a:t> 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hen1-2 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3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166</a:t>
                      </a:r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中丰度高于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r>
                        <a:rPr lang="zh-CN" altLang="en-US" sz="1200" dirty="0"/>
                        <a:t>，不是典型的</a:t>
                      </a:r>
                      <a:r>
                        <a:rPr lang="en-US" altLang="zh-CN" sz="1200" dirty="0"/>
                        <a:t>mono tailing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2634"/>
                  </a:ext>
                </a:extLst>
              </a:tr>
              <a:tr h="130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弃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中丰度高于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r>
                        <a:rPr lang="zh-CN" altLang="en-US" sz="1200" dirty="0"/>
                        <a:t>，不是典型的</a:t>
                      </a:r>
                      <a:r>
                        <a:rPr lang="en-US" altLang="zh-CN" sz="1200" dirty="0"/>
                        <a:t>mono tailing</a:t>
                      </a:r>
                    </a:p>
                    <a:p>
                      <a:r>
                        <a:rPr lang="en-US" altLang="zh-CN" sz="1200" dirty="0"/>
                        <a:t>165</a:t>
                      </a:r>
                      <a:r>
                        <a:rPr lang="zh-CN" altLang="en-US" sz="1200" dirty="0"/>
                        <a:t>与</a:t>
                      </a:r>
                      <a:r>
                        <a:rPr lang="en-US" altLang="zh-CN" sz="1200" dirty="0"/>
                        <a:t>166 pattern</a:t>
                      </a:r>
                      <a:r>
                        <a:rPr lang="zh-CN" altLang="en-US" sz="1200" dirty="0"/>
                        <a:t>很像</a:t>
                      </a:r>
                      <a:endParaRPr lang="en-US" altLang="zh-CN" sz="1200" dirty="0"/>
                    </a:p>
                    <a:p>
                      <a:r>
                        <a:rPr lang="en-US" altLang="zh-CN" sz="1200" dirty="0"/>
                        <a:t>miRNA mature</a:t>
                      </a:r>
                      <a:r>
                        <a:rPr lang="zh-CN" altLang="en-US" sz="1200" dirty="0"/>
                        <a:t>只相差一个碱基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3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弃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中丰度高于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r>
                        <a:rPr lang="en-US" altLang="zh-CN" sz="1200" dirty="0"/>
                        <a:t>,R1 pattern</a:t>
                      </a:r>
                      <a:r>
                        <a:rPr lang="zh-CN" altLang="en-US" sz="1200" dirty="0"/>
                        <a:t>异常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弃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FF0000"/>
                          </a:solidFill>
                        </a:rPr>
                        <a:t>ler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中丰度高于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hen1-2</a:t>
                      </a:r>
                      <a:r>
                        <a:rPr lang="zh-CN" altLang="en-US" sz="1200" dirty="0"/>
                        <a:t>，但</a:t>
                      </a:r>
                      <a:r>
                        <a:rPr lang="en-US" altLang="zh-CN" sz="1200" dirty="0"/>
                        <a:t>tail 1</a:t>
                      </a:r>
                      <a:r>
                        <a:rPr lang="zh-CN" altLang="en-US" sz="1200" dirty="0"/>
                        <a:t>并不明显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9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弃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Ler</a:t>
                      </a:r>
                      <a:r>
                        <a:rPr lang="zh-CN" altLang="en-US" sz="1200" dirty="0"/>
                        <a:t>与</a:t>
                      </a:r>
                      <a:r>
                        <a:rPr lang="en-US" altLang="zh-CN" sz="1200" dirty="0"/>
                        <a:t>hen1-2</a:t>
                      </a:r>
                      <a:r>
                        <a:rPr lang="zh-CN" altLang="en-US" sz="1200" dirty="0"/>
                        <a:t>中丰度均高，但不是典型的</a:t>
                      </a:r>
                      <a:r>
                        <a:rPr lang="en-US" altLang="zh-CN" sz="1200" dirty="0"/>
                        <a:t>mono tailing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2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弃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pattern</a:t>
                      </a:r>
                      <a:r>
                        <a:rPr lang="zh-CN" altLang="en-US" sz="1200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14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保留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hen1-2</a:t>
                      </a: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中（ 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-0</a:t>
                      </a: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+1</a:t>
                      </a: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17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保留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rgbClr val="FF0000"/>
                          </a:solidFill>
                        </a:rPr>
                        <a:t>Ler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hen1-2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中（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+1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1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保留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hen1-2</a:t>
                      </a: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中（ 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-0</a:t>
                      </a: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+1</a:t>
                      </a: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保留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rgbClr val="FF0000"/>
                          </a:solidFill>
                        </a:rPr>
                        <a:t>Ler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hen1-2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中（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+1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03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保留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rgbClr val="FF0000"/>
                          </a:solidFill>
                        </a:rPr>
                        <a:t>Ler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hen1-2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中（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+1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3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保留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rgbClr val="FF0000"/>
                          </a:solidFill>
                        </a:rPr>
                        <a:t>Ler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hen1-2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中（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+1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7222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8F5DD7A-E624-EA62-A1F9-5C9AC5333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5" y="91440"/>
            <a:ext cx="3297936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3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30D33F-E6D5-ED5C-351D-B5C97575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1" y="1742611"/>
            <a:ext cx="4353533" cy="4696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642456-71A0-C760-46E8-08CA01E9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3893"/>
            <a:ext cx="4727021" cy="49151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4E2527-CA54-8FCA-3E33-EFFE5CF9974C}"/>
              </a:ext>
            </a:extLst>
          </p:cNvPr>
          <p:cNvSpPr txBox="1"/>
          <p:nvPr/>
        </p:nvSpPr>
        <p:spPr>
          <a:xfrm>
            <a:off x="1995759" y="115456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A9B103-2BC6-5B92-A68F-4DED6F5A9E79}"/>
              </a:ext>
            </a:extLst>
          </p:cNvPr>
          <p:cNvSpPr txBox="1"/>
          <p:nvPr/>
        </p:nvSpPr>
        <p:spPr>
          <a:xfrm>
            <a:off x="8522833" y="11893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315267-9554-245F-98AD-0E08E363A424}"/>
              </a:ext>
            </a:extLst>
          </p:cNvPr>
          <p:cNvSpPr txBox="1"/>
          <p:nvPr/>
        </p:nvSpPr>
        <p:spPr>
          <a:xfrm>
            <a:off x="1105989" y="4528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讲不清楚</a:t>
            </a:r>
          </a:p>
        </p:txBody>
      </p:sp>
    </p:spTree>
    <p:extLst>
      <p:ext uri="{BB962C8B-B14F-4D97-AF65-F5344CB8AC3E}">
        <p14:creationId xmlns:p14="http://schemas.microsoft.com/office/powerpoint/2010/main" val="57648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50E3C0-6182-54EE-38C3-E49DF933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4" y="1934985"/>
            <a:ext cx="4294384" cy="492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0D5221-C8F5-2FCA-666C-997C77296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17" y="1934985"/>
            <a:ext cx="4294384" cy="47318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682B4A-6AB1-8EFA-71E2-E0AC9EB4DAE3}"/>
              </a:ext>
            </a:extLst>
          </p:cNvPr>
          <p:cNvSpPr txBox="1"/>
          <p:nvPr/>
        </p:nvSpPr>
        <p:spPr>
          <a:xfrm>
            <a:off x="2662929" y="15364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B0D393-2A70-9E4C-8362-1E419E4AC702}"/>
              </a:ext>
            </a:extLst>
          </p:cNvPr>
          <p:cNvSpPr txBox="1"/>
          <p:nvPr/>
        </p:nvSpPr>
        <p:spPr>
          <a:xfrm>
            <a:off x="8040471" y="16589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B98577-CDB8-48AC-2811-EA1A7346A599}"/>
              </a:ext>
            </a:extLst>
          </p:cNvPr>
          <p:cNvSpPr/>
          <p:nvPr/>
        </p:nvSpPr>
        <p:spPr>
          <a:xfrm>
            <a:off x="2995749" y="4502331"/>
            <a:ext cx="2229394" cy="2355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CDA74D-D0CD-F7C4-A888-BA3238A816AD}"/>
              </a:ext>
            </a:extLst>
          </p:cNvPr>
          <p:cNvSpPr/>
          <p:nvPr/>
        </p:nvSpPr>
        <p:spPr>
          <a:xfrm>
            <a:off x="7915807" y="4431328"/>
            <a:ext cx="2229394" cy="2355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F1FF7C-A204-7D03-729F-DEAAF621A7B3}"/>
              </a:ext>
            </a:extLst>
          </p:cNvPr>
          <p:cNvSpPr txBox="1"/>
          <p:nvPr/>
        </p:nvSpPr>
        <p:spPr>
          <a:xfrm>
            <a:off x="9953612" y="2645009"/>
            <a:ext cx="23663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Rep1</a:t>
            </a:r>
            <a:r>
              <a:rPr lang="zh-CN" altLang="en-US" sz="1400" dirty="0"/>
              <a:t>与</a:t>
            </a:r>
            <a:r>
              <a:rPr lang="en-US" altLang="zh-CN" sz="1400" dirty="0"/>
              <a:t>rep2</a:t>
            </a:r>
          </a:p>
          <a:p>
            <a:r>
              <a:rPr lang="zh-CN" altLang="en-US" sz="1400" dirty="0"/>
              <a:t>比较不一致的</a:t>
            </a:r>
            <a:endParaRPr lang="en-US" altLang="zh-CN" sz="1400" dirty="0"/>
          </a:p>
          <a:p>
            <a:r>
              <a:rPr lang="zh-CN" altLang="en-US" sz="1400" dirty="0"/>
              <a:t>是</a:t>
            </a:r>
            <a:r>
              <a:rPr lang="en-US" altLang="zh-CN" sz="1400" dirty="0"/>
              <a:t>miR166a</a:t>
            </a:r>
            <a:r>
              <a:rPr lang="zh-CN" altLang="en-US" sz="1400" dirty="0"/>
              <a:t>，因为其在</a:t>
            </a:r>
            <a:endParaRPr lang="en-US" altLang="zh-CN" sz="1400" dirty="0"/>
          </a:p>
          <a:p>
            <a:r>
              <a:rPr lang="en-US" altLang="zh-CN" sz="1400" dirty="0"/>
              <a:t>Rep1</a:t>
            </a:r>
            <a:r>
              <a:rPr lang="zh-CN" altLang="en-US" sz="1400" dirty="0"/>
              <a:t>中的丰度远高于</a:t>
            </a:r>
            <a:r>
              <a:rPr lang="en-US" altLang="zh-CN" sz="1400" dirty="0"/>
              <a:t>rep2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导致</a:t>
            </a:r>
            <a:r>
              <a:rPr lang="en-US" altLang="zh-CN" sz="1400" dirty="0"/>
              <a:t>tail 1</a:t>
            </a:r>
            <a:r>
              <a:rPr lang="zh-CN" altLang="en-US" sz="1400" dirty="0"/>
              <a:t> </a:t>
            </a:r>
            <a:r>
              <a:rPr lang="en-US" altLang="zh-CN" sz="1400" dirty="0"/>
              <a:t>rep1 miR166a</a:t>
            </a:r>
          </a:p>
          <a:p>
            <a:r>
              <a:rPr lang="zh-CN" altLang="en-US" sz="1400" dirty="0"/>
              <a:t>排最前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074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669B09-2D05-5843-51C2-BF882490E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5" y="1756932"/>
            <a:ext cx="4067536" cy="48555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DE10BE-6D46-9D51-C02D-FA9DC5814B64}"/>
              </a:ext>
            </a:extLst>
          </p:cNvPr>
          <p:cNvSpPr txBox="1"/>
          <p:nvPr/>
        </p:nvSpPr>
        <p:spPr>
          <a:xfrm>
            <a:off x="2339079" y="138101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B9753-4676-3DF1-FA1E-C83EC617F80C}"/>
              </a:ext>
            </a:extLst>
          </p:cNvPr>
          <p:cNvSpPr txBox="1"/>
          <p:nvPr/>
        </p:nvSpPr>
        <p:spPr>
          <a:xfrm>
            <a:off x="6416664" y="138101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2DCE92-22CD-7FA5-98A0-E37C595B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58" y="1840764"/>
            <a:ext cx="4064002" cy="46746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D63C0A-F1A4-D0B2-7641-D829EDBECE1C}"/>
              </a:ext>
            </a:extLst>
          </p:cNvPr>
          <p:cNvSpPr txBox="1"/>
          <p:nvPr/>
        </p:nvSpPr>
        <p:spPr>
          <a:xfrm>
            <a:off x="9096362" y="2578334"/>
            <a:ext cx="27526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miR165a </a:t>
            </a:r>
            <a:r>
              <a:rPr lang="zh-CN" altLang="en-US" sz="1400" dirty="0"/>
              <a:t>在</a:t>
            </a:r>
            <a:r>
              <a:rPr lang="en-US" altLang="zh-CN" sz="1400" dirty="0"/>
              <a:t>Rep1</a:t>
            </a:r>
            <a:r>
              <a:rPr lang="zh-CN" altLang="en-US" sz="1400" dirty="0"/>
              <a:t>中排序较靠前，</a:t>
            </a:r>
            <a:endParaRPr lang="en-US" altLang="zh-CN" sz="1400" dirty="0"/>
          </a:p>
          <a:p>
            <a:r>
              <a:rPr lang="zh-CN" altLang="en-US" sz="1400" dirty="0"/>
              <a:t>在</a:t>
            </a:r>
            <a:r>
              <a:rPr lang="en-US" altLang="zh-CN" sz="1400" dirty="0"/>
              <a:t>Rep2</a:t>
            </a:r>
            <a:r>
              <a:rPr lang="zh-CN" altLang="en-US" sz="1400" dirty="0"/>
              <a:t>没有靠前，</a:t>
            </a:r>
            <a:endParaRPr lang="en-US" altLang="zh-CN" sz="1400" dirty="0"/>
          </a:p>
          <a:p>
            <a:r>
              <a:rPr lang="zh-CN" altLang="en-US" sz="1400" dirty="0"/>
              <a:t>可以看出</a:t>
            </a:r>
            <a:r>
              <a:rPr lang="en-US" altLang="zh-CN" sz="1400" dirty="0"/>
              <a:t>Rep1</a:t>
            </a:r>
            <a:r>
              <a:rPr lang="zh-CN" altLang="en-US" sz="1400" dirty="0"/>
              <a:t>中其丰度远高于</a:t>
            </a:r>
            <a:r>
              <a:rPr lang="en-US" altLang="zh-CN" sz="1400" dirty="0"/>
              <a:t>R2</a:t>
            </a:r>
          </a:p>
          <a:p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FDFE22-8EE0-C4E8-2C81-39B463C7A949}"/>
              </a:ext>
            </a:extLst>
          </p:cNvPr>
          <p:cNvSpPr txBox="1"/>
          <p:nvPr/>
        </p:nvSpPr>
        <p:spPr>
          <a:xfrm>
            <a:off x="863958" y="180687"/>
            <a:ext cx="10566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ath-miR165a-3p	UCGGACCAGGCUUCAU</a:t>
            </a:r>
            <a:r>
              <a:rPr lang="zh-CN" altLang="en-US" dirty="0">
                <a:solidFill>
                  <a:srgbClr val="FF0000"/>
                </a:solidFill>
              </a:rPr>
              <a:t>C</a:t>
            </a:r>
            <a:r>
              <a:rPr lang="zh-CN" altLang="en-US" dirty="0"/>
              <a:t>CCCC	ath-miR165a-3p	</a:t>
            </a:r>
          </a:p>
          <a:p>
            <a:r>
              <a:rPr lang="zh-CN" altLang="en-US" dirty="0"/>
              <a:t>ath-miR166a-3p	UCGGACCAGGCUUCAU</a:t>
            </a:r>
            <a:r>
              <a:rPr lang="zh-CN" altLang="en-US" dirty="0">
                <a:solidFill>
                  <a:srgbClr val="FF0000"/>
                </a:solidFill>
              </a:rPr>
              <a:t>U</a:t>
            </a:r>
            <a:r>
              <a:rPr lang="zh-CN" altLang="en-US" dirty="0"/>
              <a:t>CCCC	ath-miR166a-3p	</a:t>
            </a:r>
          </a:p>
        </p:txBody>
      </p:sp>
    </p:spTree>
    <p:extLst>
      <p:ext uri="{BB962C8B-B14F-4D97-AF65-F5344CB8AC3E}">
        <p14:creationId xmlns:p14="http://schemas.microsoft.com/office/powerpoint/2010/main" val="305709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F0CF5A-2D7B-7716-D357-18AE3CF9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74" y="1880755"/>
            <a:ext cx="4248526" cy="4886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26B7EF-D283-FB09-AFA6-8E58A06A1380}"/>
              </a:ext>
            </a:extLst>
          </p:cNvPr>
          <p:cNvSpPr txBox="1"/>
          <p:nvPr/>
        </p:nvSpPr>
        <p:spPr>
          <a:xfrm>
            <a:off x="3577329" y="150483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B753AB-3449-A60A-7C8E-E8E1AF78E82D}"/>
              </a:ext>
            </a:extLst>
          </p:cNvPr>
          <p:cNvSpPr txBox="1"/>
          <p:nvPr/>
        </p:nvSpPr>
        <p:spPr>
          <a:xfrm>
            <a:off x="8426439" y="151142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3575CF-9C11-B546-FDC0-90E532C5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32" y="1874171"/>
            <a:ext cx="4037944" cy="47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7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FD6ACD-FAA7-1220-9902-AA31E172C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7" y="1723585"/>
            <a:ext cx="4848648" cy="50468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28915E-C6E4-68AC-C3D1-9B296DA36122}"/>
              </a:ext>
            </a:extLst>
          </p:cNvPr>
          <p:cNvSpPr txBox="1"/>
          <p:nvPr/>
        </p:nvSpPr>
        <p:spPr>
          <a:xfrm>
            <a:off x="2548629" y="11066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3F925-DDB7-378E-6BA2-683C126751D1}"/>
              </a:ext>
            </a:extLst>
          </p:cNvPr>
          <p:cNvSpPr txBox="1"/>
          <p:nvPr/>
        </p:nvSpPr>
        <p:spPr>
          <a:xfrm>
            <a:off x="7144549" y="11066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38BF79-6B3D-82DD-BFD4-405EC82E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55" y="1601109"/>
            <a:ext cx="4848648" cy="49322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CEAF67-DA46-B292-E425-F7F6A3B09783}"/>
              </a:ext>
            </a:extLst>
          </p:cNvPr>
          <p:cNvSpPr txBox="1"/>
          <p:nvPr/>
        </p:nvSpPr>
        <p:spPr>
          <a:xfrm>
            <a:off x="9524987" y="2645009"/>
            <a:ext cx="27526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miR396a </a:t>
            </a:r>
            <a:r>
              <a:rPr lang="zh-CN" altLang="en-US" sz="1400" dirty="0"/>
              <a:t>在</a:t>
            </a:r>
            <a:r>
              <a:rPr lang="en-US" altLang="zh-CN" sz="1400" dirty="0"/>
              <a:t>Rep1</a:t>
            </a:r>
            <a:r>
              <a:rPr lang="zh-CN" altLang="en-US" sz="1400" dirty="0"/>
              <a:t>中排序较靠前，</a:t>
            </a:r>
            <a:endParaRPr lang="en-US" altLang="zh-CN" sz="1400" dirty="0"/>
          </a:p>
          <a:p>
            <a:r>
              <a:rPr lang="zh-CN" altLang="en-US" sz="1400" dirty="0"/>
              <a:t>在</a:t>
            </a:r>
            <a:r>
              <a:rPr lang="en-US" altLang="zh-CN" sz="1400" dirty="0"/>
              <a:t>Rep2</a:t>
            </a:r>
            <a:r>
              <a:rPr lang="zh-CN" altLang="en-US" sz="1400" dirty="0"/>
              <a:t>没有靠前，</a:t>
            </a:r>
            <a:endParaRPr lang="en-US" altLang="zh-CN" sz="1400" dirty="0"/>
          </a:p>
          <a:p>
            <a:r>
              <a:rPr lang="zh-CN" altLang="en-US" sz="1400" dirty="0"/>
              <a:t>可以看出</a:t>
            </a:r>
            <a:r>
              <a:rPr lang="en-US" altLang="zh-CN" sz="1400" dirty="0"/>
              <a:t>Rep1</a:t>
            </a:r>
            <a:r>
              <a:rPr lang="zh-CN" altLang="en-US" sz="1400" dirty="0"/>
              <a:t>中其丰度远高于</a:t>
            </a:r>
            <a:r>
              <a:rPr lang="en-US" altLang="zh-CN" sz="1400" dirty="0"/>
              <a:t>R2</a:t>
            </a:r>
          </a:p>
          <a:p>
            <a:r>
              <a:rPr lang="zh-CN" altLang="en-US" sz="1400" dirty="0"/>
              <a:t>且</a:t>
            </a:r>
            <a:r>
              <a:rPr lang="en-US" altLang="zh-CN" sz="1400" dirty="0"/>
              <a:t>R1</a:t>
            </a:r>
            <a:r>
              <a:rPr lang="zh-CN" altLang="en-US" sz="1400" dirty="0"/>
              <a:t>测序中</a:t>
            </a:r>
            <a:r>
              <a:rPr lang="en-US" altLang="zh-CN" sz="1400" dirty="0" err="1"/>
              <a:t>Ler</a:t>
            </a:r>
            <a:r>
              <a:rPr lang="zh-CN" altLang="en-US" sz="1400" dirty="0"/>
              <a:t>不在原点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023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B5598C-914C-99FF-2FF6-14C0B162F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6" y="1575141"/>
            <a:ext cx="4281845" cy="4973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E43771-3841-E250-C086-2F8FCB990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48" y="1662227"/>
            <a:ext cx="4281845" cy="47511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14CB5D-9E72-C123-31FB-98F12A41F744}"/>
              </a:ext>
            </a:extLst>
          </p:cNvPr>
          <p:cNvSpPr txBox="1"/>
          <p:nvPr/>
        </p:nvSpPr>
        <p:spPr>
          <a:xfrm>
            <a:off x="2297169" y="119922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47C5F0-70BD-1F8B-0342-4DB05AC1E9ED}"/>
              </a:ext>
            </a:extLst>
          </p:cNvPr>
          <p:cNvSpPr txBox="1"/>
          <p:nvPr/>
        </p:nvSpPr>
        <p:spPr>
          <a:xfrm>
            <a:off x="7146279" y="120580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8AA086-35CD-5AF9-7A05-79F57578C545}"/>
              </a:ext>
            </a:extLst>
          </p:cNvPr>
          <p:cNvSpPr txBox="1"/>
          <p:nvPr/>
        </p:nvSpPr>
        <p:spPr>
          <a:xfrm>
            <a:off x="9096362" y="2578334"/>
            <a:ext cx="29049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miR158a</a:t>
            </a:r>
            <a:r>
              <a:rPr lang="zh-CN" altLang="en-US" sz="1400" dirty="0"/>
              <a:t>在</a:t>
            </a:r>
            <a:r>
              <a:rPr lang="en-US" altLang="zh-CN" sz="1400" dirty="0" err="1"/>
              <a:t>Ler</a:t>
            </a:r>
            <a:r>
              <a:rPr lang="en-US" altLang="zh-CN" sz="1400" dirty="0"/>
              <a:t> Rep 1 2</a:t>
            </a:r>
            <a:r>
              <a:rPr lang="zh-CN" altLang="en-US" sz="1400" dirty="0"/>
              <a:t>中靠前</a:t>
            </a:r>
            <a:endParaRPr lang="en-US" altLang="zh-CN" sz="1400" dirty="0"/>
          </a:p>
          <a:p>
            <a:r>
              <a:rPr lang="zh-CN" altLang="en-US" sz="1400" dirty="0"/>
              <a:t>在</a:t>
            </a:r>
            <a:r>
              <a:rPr lang="en-US" altLang="zh-CN" sz="1400" dirty="0"/>
              <a:t>hen1-2</a:t>
            </a:r>
            <a:r>
              <a:rPr lang="zh-CN" altLang="en-US" sz="1400" dirty="0"/>
              <a:t>中不靠前，可以看出是</a:t>
            </a:r>
            <a:endParaRPr lang="en-US" altLang="zh-CN" sz="1400" dirty="0"/>
          </a:p>
          <a:p>
            <a:r>
              <a:rPr lang="zh-CN" altLang="en-US" sz="1400" dirty="0"/>
              <a:t>因为</a:t>
            </a:r>
            <a:r>
              <a:rPr lang="en-US" altLang="zh-CN" sz="1400" dirty="0" err="1"/>
              <a:t>ler</a:t>
            </a:r>
            <a:r>
              <a:rPr lang="zh-CN" altLang="en-US" sz="1400" dirty="0"/>
              <a:t>中丰度高，但</a:t>
            </a:r>
            <a:r>
              <a:rPr lang="en-US" altLang="zh-CN" sz="1400" dirty="0"/>
              <a:t>tail 1</a:t>
            </a:r>
            <a:r>
              <a:rPr lang="zh-CN" altLang="en-US" sz="1400" dirty="0"/>
              <a:t>并不明显</a:t>
            </a:r>
          </a:p>
        </p:txBody>
      </p:sp>
    </p:spTree>
    <p:extLst>
      <p:ext uri="{BB962C8B-B14F-4D97-AF65-F5344CB8AC3E}">
        <p14:creationId xmlns:p14="http://schemas.microsoft.com/office/powerpoint/2010/main" val="323364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7EA46D-3442-6660-0FB7-639E22597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939"/>
            <a:ext cx="5220555" cy="5569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F72C3E-2566-2D17-1913-BFB9D0615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431" y="1198220"/>
            <a:ext cx="5225351" cy="52983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17F7F8-5C93-1F7A-C240-59444C25D2A1}"/>
              </a:ext>
            </a:extLst>
          </p:cNvPr>
          <p:cNvSpPr txBox="1"/>
          <p:nvPr/>
        </p:nvSpPr>
        <p:spPr>
          <a:xfrm>
            <a:off x="2465188" y="50152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9DBF95-3DA7-0B57-A34D-3E1FEEA8AF93}"/>
              </a:ext>
            </a:extLst>
          </p:cNvPr>
          <p:cNvSpPr txBox="1"/>
          <p:nvPr/>
        </p:nvSpPr>
        <p:spPr>
          <a:xfrm>
            <a:off x="8220805" y="6408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093B7E-858C-5DCC-695E-97A51253BBF8}"/>
              </a:ext>
            </a:extLst>
          </p:cNvPr>
          <p:cNvSpPr/>
          <p:nvPr/>
        </p:nvSpPr>
        <p:spPr>
          <a:xfrm>
            <a:off x="4476206" y="5721531"/>
            <a:ext cx="296091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002B24F-14EB-955C-8C14-D8E74233B0C8}"/>
              </a:ext>
            </a:extLst>
          </p:cNvPr>
          <p:cNvSpPr/>
          <p:nvPr/>
        </p:nvSpPr>
        <p:spPr>
          <a:xfrm>
            <a:off x="4476206" y="3087175"/>
            <a:ext cx="296091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777F4E-87C3-C452-F89C-498B138A71C6}"/>
              </a:ext>
            </a:extLst>
          </p:cNvPr>
          <p:cNvSpPr/>
          <p:nvPr/>
        </p:nvSpPr>
        <p:spPr>
          <a:xfrm>
            <a:off x="9308715" y="3191678"/>
            <a:ext cx="296091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B801A2-00E0-D791-C7EB-ADCD4EB8F7F0}"/>
              </a:ext>
            </a:extLst>
          </p:cNvPr>
          <p:cNvSpPr/>
          <p:nvPr/>
        </p:nvSpPr>
        <p:spPr>
          <a:xfrm>
            <a:off x="9323042" y="5681538"/>
            <a:ext cx="296091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58E33F-1B88-A110-5AA8-3E55B36E8880}"/>
              </a:ext>
            </a:extLst>
          </p:cNvPr>
          <p:cNvSpPr txBox="1"/>
          <p:nvPr/>
        </p:nvSpPr>
        <p:spPr>
          <a:xfrm>
            <a:off x="9814560" y="3585798"/>
            <a:ext cx="2490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Ler</a:t>
            </a:r>
            <a:r>
              <a:rPr lang="zh-CN" altLang="en-US" sz="1400" dirty="0"/>
              <a:t>与</a:t>
            </a:r>
            <a:r>
              <a:rPr lang="en-US" altLang="zh-CN" sz="1400" dirty="0"/>
              <a:t>hen1-2</a:t>
            </a:r>
            <a:r>
              <a:rPr lang="zh-CN" altLang="en-US" sz="1400" dirty="0"/>
              <a:t>中丰度均高，但不是典型的</a:t>
            </a:r>
            <a:r>
              <a:rPr lang="en-US" altLang="zh-CN" sz="1400" dirty="0"/>
              <a:t>mono tailing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664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244EB6-3516-4FFD-9AE5-F939DB3AF4E6}"/>
              </a:ext>
            </a:extLst>
          </p:cNvPr>
          <p:cNvSpPr txBox="1"/>
          <p:nvPr/>
        </p:nvSpPr>
        <p:spPr>
          <a:xfrm>
            <a:off x="0" y="0"/>
            <a:ext cx="6779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ath-miR159a	UUUGGAUUGAAGGGAGCUCU</a:t>
            </a:r>
            <a:r>
              <a:rPr lang="zh-CN" altLang="en-US" sz="1400" dirty="0">
                <a:solidFill>
                  <a:srgbClr val="FF0000"/>
                </a:solidFill>
              </a:rPr>
              <a:t>A</a:t>
            </a:r>
            <a:r>
              <a:rPr lang="zh-CN" altLang="en-US" sz="1400" dirty="0"/>
              <a:t>	ath-miR159a-3p	</a:t>
            </a:r>
          </a:p>
          <a:p>
            <a:r>
              <a:rPr lang="zh-CN" altLang="en-US" sz="1400" dirty="0"/>
              <a:t>ath-miR159b-3p	UUUGGAUUGAAGGGAGCUCU</a:t>
            </a:r>
            <a:r>
              <a:rPr lang="zh-CN" altLang="en-US" sz="1400" dirty="0">
                <a:solidFill>
                  <a:srgbClr val="FF0000"/>
                </a:solidFill>
              </a:rPr>
              <a:t>U</a:t>
            </a:r>
            <a:r>
              <a:rPr lang="zh-CN" altLang="en-US" sz="1400" dirty="0"/>
              <a:t>	ath-miR159b-3p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B5F6E2-8DBB-0BE5-997E-E8D3C8DA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836"/>
            <a:ext cx="4932217" cy="5964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140E74-A2AC-5C0B-1653-4E8EE90E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3503"/>
            <a:ext cx="4789707" cy="58397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C2798C-AF79-9E70-DBD4-1696AC210D7B}"/>
              </a:ext>
            </a:extLst>
          </p:cNvPr>
          <p:cNvSpPr txBox="1"/>
          <p:nvPr/>
        </p:nvSpPr>
        <p:spPr>
          <a:xfrm>
            <a:off x="2947957" y="557674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(-1,+1)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7991F-7672-15A0-AE32-3A3FBE799EA9}"/>
              </a:ext>
            </a:extLst>
          </p:cNvPr>
          <p:cNvSpPr txBox="1"/>
          <p:nvPr/>
        </p:nvSpPr>
        <p:spPr>
          <a:xfrm>
            <a:off x="8965448" y="5576749"/>
            <a:ext cx="883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(-1,+1)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(-0,+1)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C4C3BF-44CD-35DC-0EBF-19FED4AAA537}"/>
              </a:ext>
            </a:extLst>
          </p:cNvPr>
          <p:cNvSpPr txBox="1"/>
          <p:nvPr/>
        </p:nvSpPr>
        <p:spPr>
          <a:xfrm>
            <a:off x="422718" y="2400692"/>
            <a:ext cx="883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(-1,+1)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(-2,+1)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6E9370-BE8B-D432-0EB3-34B536F13C7F}"/>
              </a:ext>
            </a:extLst>
          </p:cNvPr>
          <p:cNvSpPr txBox="1"/>
          <p:nvPr/>
        </p:nvSpPr>
        <p:spPr>
          <a:xfrm>
            <a:off x="2935009" y="2400692"/>
            <a:ext cx="883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(-1,+1)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(-2,+1)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B457E5-64F2-CA61-06C5-DCFC82F077C0}"/>
              </a:ext>
            </a:extLst>
          </p:cNvPr>
          <p:cNvSpPr txBox="1"/>
          <p:nvPr/>
        </p:nvSpPr>
        <p:spPr>
          <a:xfrm>
            <a:off x="6353065" y="743503"/>
            <a:ext cx="1184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多种</a:t>
            </a:r>
            <a:r>
              <a:rPr lang="en-US" altLang="zh-CN" sz="1400" dirty="0"/>
              <a:t>+1</a:t>
            </a:r>
            <a:r>
              <a:rPr lang="zh-CN" altLang="en-US" sz="1400" dirty="0"/>
              <a:t>类型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69112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186295-FFF6-B6BC-A597-8A3A248E338C}"/>
              </a:ext>
            </a:extLst>
          </p:cNvPr>
          <p:cNvSpPr txBox="1"/>
          <p:nvPr/>
        </p:nvSpPr>
        <p:spPr>
          <a:xfrm>
            <a:off x="0" y="11093"/>
            <a:ext cx="88576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ath-miR167a-5p	UGAAGCUGCCAGCAUGAUCUA	ath-miR167a-5p	</a:t>
            </a:r>
          </a:p>
          <a:p>
            <a:r>
              <a:rPr lang="zh-CN" altLang="en-US" sz="1400" b="1" dirty="0"/>
              <a:t>ath-miR167b	UGAAGCUGCCAGCAUGAUCUA	ath-miR167b-5p</a:t>
            </a:r>
            <a:r>
              <a:rPr lang="zh-CN" altLang="en-US" sz="1400" dirty="0"/>
              <a:t>	</a:t>
            </a:r>
          </a:p>
          <a:p>
            <a:r>
              <a:rPr lang="zh-CN" altLang="en-US" sz="1400" dirty="0"/>
              <a:t>ath-miR167c-5p	  UAAGCUGCCAGCAUGAUCUUG	ath-miR167c-5p		</a:t>
            </a:r>
          </a:p>
          <a:p>
            <a:r>
              <a:rPr lang="zh-CN" altLang="en-US" sz="1400" dirty="0"/>
              <a:t>ath-miR167d	UGAAGCUGCCAGCAUGAUCUGG	ath-miR167d-5p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B25815-5FF3-C7EF-1FB4-AA2FF4C6C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15" y="965200"/>
            <a:ext cx="3786065" cy="4550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789905-199A-FBD1-F1AA-891D11D15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64" y="904180"/>
            <a:ext cx="3905864" cy="46720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90978B-4DAE-435A-7581-B165E12B7310}"/>
              </a:ext>
            </a:extLst>
          </p:cNvPr>
          <p:cNvSpPr txBox="1"/>
          <p:nvPr/>
        </p:nvSpPr>
        <p:spPr>
          <a:xfrm>
            <a:off x="6262693" y="118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讲不清楚的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3F0B7E-3FAE-CE99-8C3B-09487BE43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8" y="988224"/>
            <a:ext cx="3592945" cy="43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0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宽屏</PresentationFormat>
  <Paragraphs>125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素素 陈</dc:creator>
  <cp:lastModifiedBy>素素 陈</cp:lastModifiedBy>
  <cp:revision>2</cp:revision>
  <dcterms:created xsi:type="dcterms:W3CDTF">2023-10-04T04:56:46Z</dcterms:created>
  <dcterms:modified xsi:type="dcterms:W3CDTF">2023-10-04T04:57:30Z</dcterms:modified>
</cp:coreProperties>
</file>